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j3IzPf5Qq5nNCf/HJXz6JsFK/v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cc04061be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cc04061be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cc04061be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cc04061be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cc04061be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cc04061be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cc04061be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cc04061be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cc04061be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cc04061be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cc04061be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cc04061be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cc04061be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cc04061be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cc04061be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cc04061be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c04061b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c04061b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cc04061be_0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cc04061be_0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cc04061b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ccc04061b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cc04061be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cc04061be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cc04061be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cc04061be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cca3b5bf3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cca3b5bf3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cca3b5bf3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cca3b5bf3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cca3b5bf3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cca3b5bf3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cc04061be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ccc04061be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9c0476d85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c9c0476d85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cc04061be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cc04061be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cc04061be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cc04061be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cc04061be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cc04061be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cc04061be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cc04061be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2" type="body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3" type="body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3" id="10" name="Google Shape;10;p10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" id="11" name="Google Shape;11;p10"/>
          <p:cNvPicPr preferRelativeResize="0"/>
          <p:nvPr/>
        </p:nvPicPr>
        <p:blipFill rotWithShape="1">
          <a:blip r:embed="rId3">
            <a:alphaModFix/>
          </a:blip>
          <a:srcRect b="26524" l="0" r="0" t="24338"/>
          <a:stretch/>
        </p:blipFill>
        <p:spPr>
          <a:xfrm>
            <a:off x="0" y="0"/>
            <a:ext cx="6858000" cy="3369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2" name="Google Shape;12;p10"/>
          <p:cNvPicPr preferRelativeResize="0"/>
          <p:nvPr/>
        </p:nvPicPr>
        <p:blipFill rotWithShape="1">
          <a:blip r:embed="rId4">
            <a:alphaModFix/>
          </a:blip>
          <a:srcRect b="65080" l="6718" r="38528" t="1"/>
          <a:stretch/>
        </p:blipFill>
        <p:spPr>
          <a:xfrm>
            <a:off x="9152238" y="4937473"/>
            <a:ext cx="3039763" cy="192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1 Ноутбук справа">
  <p:cSld name="Слайд №3.1 Ноутбук справа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72" name="Google Shape;72;p18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" name="Google Shape;74;p18"/>
          <p:cNvSpPr/>
          <p:nvPr/>
        </p:nvSpPr>
        <p:spPr>
          <a:xfrm>
            <a:off x="5208690" y="1511831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8"/>
          <p:cNvSpPr txBox="1"/>
          <p:nvPr>
            <p:ph idx="3" type="body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2 Ноутбук слева">
  <p:cSld name="Слайд №3.2 Ноутбук слева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9" name="Google Shape;79;p19"/>
          <p:cNvSpPr/>
          <p:nvPr/>
        </p:nvSpPr>
        <p:spPr>
          <a:xfrm>
            <a:off x="-1757206" y="1585488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81" name="Google Shape;81;p19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1 Два столбца">
  <p:cSld name="Слайд №4.1 Два столбца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84" name="Google Shape;84;p20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6" name="Google Shape;86;p20"/>
          <p:cNvCxnSpPr/>
          <p:nvPr/>
        </p:nvCxnSpPr>
        <p:spPr>
          <a:xfrm flipH="1" rot="10800000">
            <a:off x="7425505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20"/>
          <p:cNvSpPr txBox="1"/>
          <p:nvPr>
            <p:ph idx="2" type="body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3" type="body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2 Два столбца">
  <p:cSld name="Слайд №4.2 Два столбца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90" name="Google Shape;90;p21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92" name="Google Shape;92;p21"/>
          <p:cNvCxnSpPr/>
          <p:nvPr/>
        </p:nvCxnSpPr>
        <p:spPr>
          <a:xfrm flipH="1" rot="10800000">
            <a:off x="1120774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3" type="body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15" name="Google Shape;15;p12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2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2" type="body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3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 6.1 Отбивка вертикальная">
  <p:cSld name="Слайд № 6.1 Отбивка вертикальная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/>
          <p:nvPr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2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34431" t="63472"/>
          <a:stretch/>
        </p:blipFill>
        <p:spPr>
          <a:xfrm>
            <a:off x="8564468" y="-29277"/>
            <a:ext cx="3627532" cy="20791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13" id="24" name="Google Shape;24;p13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3"/>
          <p:cNvSpPr txBox="1"/>
          <p:nvPr>
            <p:ph idx="2" type="body"/>
          </p:nvPr>
        </p:nvSpPr>
        <p:spPr>
          <a:xfrm>
            <a:off x="0" y="3622"/>
            <a:ext cx="6095999" cy="6877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28" name="Google Shape;28;p15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15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3" type="body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15"/>
          <p:cNvSpPr txBox="1"/>
          <p:nvPr>
            <p:ph idx="4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9c0476d85_0_5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gc9c0476d85_0_54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c9c0476d85_0_5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5 Контакты">
  <p:cSld name="Слайд №5 Контакты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0775" y="1525062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3" id="42" name="Google Shape;42;p11"/>
          <p:cNvPicPr preferRelativeResize="0"/>
          <p:nvPr/>
        </p:nvPicPr>
        <p:blipFill rotWithShape="1">
          <a:blip r:embed="rId3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/>
          <p:nvPr>
            <p:ph idx="4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775" y="2820321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0775" y="411558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idx="5" type="body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6" type="body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" id="48" name="Google Shape;48;p11"/>
          <p:cNvPicPr preferRelativeResize="0"/>
          <p:nvPr/>
        </p:nvPicPr>
        <p:blipFill rotWithShape="1">
          <a:blip r:embed="rId6">
            <a:alphaModFix/>
          </a:blip>
          <a:srcRect b="26524" l="0" r="0" t="24338"/>
          <a:stretch/>
        </p:blipFill>
        <p:spPr>
          <a:xfrm>
            <a:off x="8538594" y="5062836"/>
            <a:ext cx="3653406" cy="179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1 Разворот справа">
  <p:cSld name="Слайд №2.1 Разворот справа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53" name="Google Shape;53;p16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6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5" name="Google Shape;55;p16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6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6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61" name="Google Shape;61;p17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3" name="Google Shape;63;p17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7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7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>
            <p:ph idx="3" type="body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abr.com/ru/company/badoo/blog/163853/" TargetMode="External"/><Relationship Id="rId4" Type="http://schemas.openxmlformats.org/officeDocument/2006/relationships/hyperlink" Target="https://git-scm.com/book/ru/v2/Git-%D0%B8%D0%B7%D0%BD%D1%83%D1%82%D1%80%D0%B8-%D0%9E%D0%B1%D1%8A%D0%B5%D0%BA%D1%82%D1%8B-Gi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organizations/made-ml-in-prod-2021" TargetMode="External"/><Relationship Id="rId4" Type="http://schemas.openxmlformats.org/officeDocument/2006/relationships/hyperlink" Target="https://docs.github.com/en/github/authenticating-to-github/connecting-to-github-with-ss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600"/>
              <a:buNone/>
            </a:pPr>
            <a:r>
              <a:rPr lang="ru-RU" sz="3000"/>
              <a:t>Михаил Марюфич, MLE</a:t>
            </a:r>
            <a:endParaRPr sz="3000"/>
          </a:p>
        </p:txBody>
      </p:sp>
      <p:sp>
        <p:nvSpPr>
          <p:cNvPr id="100" name="Google Shape;100;p1"/>
          <p:cNvSpPr txBox="1"/>
          <p:nvPr>
            <p:ph idx="3" type="body"/>
          </p:nvPr>
        </p:nvSpPr>
        <p:spPr>
          <a:xfrm>
            <a:off x="544425" y="3305875"/>
            <a:ext cx="8945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428"/>
              </a:lnSpc>
              <a:spcBef>
                <a:spcPts val="0"/>
              </a:spcBef>
              <a:spcAft>
                <a:spcPts val="1500"/>
              </a:spcAft>
              <a:buSzPts val="5200"/>
              <a:buNone/>
            </a:pPr>
            <a:r>
              <a:rPr lang="ru-RU" sz="4200">
                <a:solidFill>
                  <a:srgbClr val="333333"/>
                </a:solidFill>
                <a:highlight>
                  <a:srgbClr val="FFFFFF"/>
                </a:highlight>
              </a:rPr>
              <a:t>Основы GIT</a:t>
            </a:r>
            <a:endParaRPr sz="4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cc04061be_0_2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Какие бывают?</a:t>
            </a:r>
            <a:endParaRPr/>
          </a:p>
        </p:txBody>
      </p:sp>
      <p:pic>
        <p:nvPicPr>
          <p:cNvPr id="161" name="Google Shape;161;gccc04061be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75" y="2058075"/>
            <a:ext cx="8087450" cy="38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cc04061be_0_3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</a:t>
            </a:r>
            <a:endParaRPr/>
          </a:p>
        </p:txBody>
      </p:sp>
      <p:sp>
        <p:nvSpPr>
          <p:cNvPr id="167" name="Google Shape;167;gccc04061be_0_36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Стандарт де-факто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Распределенный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github.com, gitlab.com, </a:t>
            </a:r>
            <a:r>
              <a:rPr lang="ru-RU"/>
              <a:t>https://bitbucket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gccc04061be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100" y="3405950"/>
            <a:ext cx="5529574" cy="23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cc04061be_0_4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Github</a:t>
            </a:r>
            <a:endParaRPr/>
          </a:p>
        </p:txBody>
      </p:sp>
      <p:sp>
        <p:nvSpPr>
          <p:cNvPr id="174" name="Google Shape;174;gccc04061be_0_44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Стандарт де-факто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Распределенный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github.com, gitlab.com, https://bitbucket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cc04061be_0_8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 add</a:t>
            </a:r>
            <a:endParaRPr/>
          </a:p>
        </p:txBody>
      </p:sp>
      <p:sp>
        <p:nvSpPr>
          <p:cNvPr id="180" name="Google Shape;180;gccc04061be_0_83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Добавляем файлик под контроль версий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 add file.txt</a:t>
            </a:r>
            <a:endParaRPr/>
          </a:p>
        </p:txBody>
      </p:sp>
      <p:sp>
        <p:nvSpPr>
          <p:cNvPr id="181" name="Google Shape;181;gccc04061be_0_83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cc04061be_0_8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 commit</a:t>
            </a:r>
            <a:endParaRPr/>
          </a:p>
        </p:txBody>
      </p:sp>
      <p:sp>
        <p:nvSpPr>
          <p:cNvPr id="187" name="Google Shape;187;gccc04061be_0_89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Фиксируем изменение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 commit -m “my commit”</a:t>
            </a:r>
            <a:endParaRPr/>
          </a:p>
        </p:txBody>
      </p:sp>
      <p:sp>
        <p:nvSpPr>
          <p:cNvPr id="188" name="Google Shape;188;gccc04061be_0_89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cc04061be_0_7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Состояния файлов</a:t>
            </a:r>
            <a:endParaRPr/>
          </a:p>
        </p:txBody>
      </p:sp>
      <p:pic>
        <p:nvPicPr>
          <p:cNvPr id="194" name="Google Shape;194;gccc04061be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7" y="1738950"/>
            <a:ext cx="10766976" cy="44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cc04061be_0_17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 status</a:t>
            </a:r>
            <a:endParaRPr/>
          </a:p>
        </p:txBody>
      </p:sp>
      <p:sp>
        <p:nvSpPr>
          <p:cNvPr id="200" name="Google Shape;200;gccc04061be_0_17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ccc04061be_0_17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gccc04061be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425" y="2066900"/>
            <a:ext cx="6297075" cy="45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cc04061be_0_9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 pull/push</a:t>
            </a:r>
            <a:endParaRPr/>
          </a:p>
        </p:txBody>
      </p:sp>
      <p:sp>
        <p:nvSpPr>
          <p:cNvPr id="208" name="Google Shape;208;gccc04061be_0_95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ccc04061be_0_95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ccc04061be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25" y="2364507"/>
            <a:ext cx="8964680" cy="39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cc04061be_0_107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git branch</a:t>
            </a:r>
            <a:endParaRPr/>
          </a:p>
        </p:txBody>
      </p:sp>
      <p:sp>
        <p:nvSpPr>
          <p:cNvPr id="216" name="Google Shape;216;gccc04061be_0_107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gccc04061be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534" y="1257667"/>
            <a:ext cx="6668500" cy="54196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ccc04061be_0_107"/>
          <p:cNvSpPr txBox="1"/>
          <p:nvPr/>
        </p:nvSpPr>
        <p:spPr>
          <a:xfrm>
            <a:off x="7677300" y="1566000"/>
            <a:ext cx="59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cc04061be_0_16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 checkout</a:t>
            </a:r>
            <a:endParaRPr/>
          </a:p>
        </p:txBody>
      </p:sp>
      <p:sp>
        <p:nvSpPr>
          <p:cNvPr id="224" name="Google Shape;224;gccc04061be_0_164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ccc04061be_0_164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gccc04061be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675" y="1795250"/>
            <a:ext cx="8068400" cy="48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cc04061be_0_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План</a:t>
            </a:r>
            <a:endParaRPr/>
          </a:p>
        </p:txBody>
      </p:sp>
      <p:sp>
        <p:nvSpPr>
          <p:cNvPr id="106" name="Google Shape;106;gccc04061be_0_0"/>
          <p:cNvSpPr txBox="1"/>
          <p:nvPr/>
        </p:nvSpPr>
        <p:spPr>
          <a:xfrm>
            <a:off x="1147525" y="1969750"/>
            <a:ext cx="5204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AutoNum type="arabicParenR"/>
            </a:pPr>
            <a:r>
              <a:rPr lang="ru-RU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Зачем нужны системы контроля версия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AutoNum type="arabicParenR"/>
            </a:pPr>
            <a:r>
              <a:rPr lang="ru-RU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GIT - основные возможности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cc04061be_0_6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Играемся с гитом</a:t>
            </a:r>
            <a:endParaRPr/>
          </a:p>
        </p:txBody>
      </p:sp>
      <p:sp>
        <p:nvSpPr>
          <p:cNvPr id="232" name="Google Shape;232;gccc04061be_0_64"/>
          <p:cNvSpPr txBox="1"/>
          <p:nvPr>
            <p:ph idx="2" type="body"/>
          </p:nvPr>
        </p:nvSpPr>
        <p:spPr>
          <a:xfrm>
            <a:off x="1182600" y="1840424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https://git-school.github.io/visualizing-git/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ccc04061be_0_64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cc04061be_0_7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Практика</a:t>
            </a:r>
            <a:endParaRPr/>
          </a:p>
        </p:txBody>
      </p:sp>
      <p:sp>
        <p:nvSpPr>
          <p:cNvPr id="239" name="Google Shape;239;gccc04061be_0_7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arenR"/>
            </a:pPr>
            <a:r>
              <a:rPr lang="ru-RU"/>
              <a:t>Создаем репозиторий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/>
              <a:t>Создаем ветку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/>
              <a:t>Создаем файлы, делаем git add/commit/push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/>
              <a:t>Создаем пулл реквест в мастер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/>
              <a:t>Добиваемся конфликтной ситуации и разрешаем ее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/>
              <a:t>git reset/revert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cca3b5bf3_0_6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Структура хранения в GIT</a:t>
            </a:r>
            <a:endParaRPr/>
          </a:p>
        </p:txBody>
      </p:sp>
      <p:sp>
        <p:nvSpPr>
          <p:cNvPr id="245" name="Google Shape;245;gccca3b5bf3_0_60"/>
          <p:cNvSpPr txBox="1"/>
          <p:nvPr>
            <p:ph idx="2" type="body"/>
          </p:nvPr>
        </p:nvSpPr>
        <p:spPr>
          <a:xfrm>
            <a:off x="1120775" y="2536174"/>
            <a:ext cx="9826800" cy="16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https://habr.com/ru/company/badoo/blog/163853/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https://git-scm.com/book/ru/v2/Git-%D0%B8%D0%B7%D0%BD%D1%83%D1%82%D1%80%D0%B8-%D0%9E%D0%B1%D1%8A%D0%B5%D0%BA%D1%82%D1%8B-Git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cca3b5bf3_0_6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Итог</a:t>
            </a:r>
            <a:endParaRPr/>
          </a:p>
        </p:txBody>
      </p:sp>
      <p:sp>
        <p:nvSpPr>
          <p:cNvPr id="251" name="Google Shape;251;gccca3b5bf3_0_65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5000"/>
              <a:t>Гита на таком уровне должно быть достаточно=)</a:t>
            </a:r>
            <a:endParaRPr sz="5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cca3b5bf3_0_7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Первая бонусная активность</a:t>
            </a:r>
            <a:endParaRPr/>
          </a:p>
        </p:txBody>
      </p:sp>
      <p:sp>
        <p:nvSpPr>
          <p:cNvPr id="257" name="Google Shape;257;gccca3b5bf3_0_7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arenR"/>
            </a:pPr>
            <a:r>
              <a:rPr lang="ru-RU"/>
              <a:t>сделать свой репозиторий (название совпадает с ником на гитхабе, lower case)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/>
              <a:t>закоммитить в ветку readme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-RU"/>
              <a:t>создать PR и добавить меня в аппруверы</a:t>
            </a:r>
            <a:endParaRPr/>
          </a:p>
        </p:txBody>
      </p:sp>
      <p:sp>
        <p:nvSpPr>
          <p:cNvPr id="258" name="Google Shape;258;gccca3b5bf3_0_70"/>
          <p:cNvSpPr txBox="1"/>
          <p:nvPr/>
        </p:nvSpPr>
        <p:spPr>
          <a:xfrm>
            <a:off x="4662350" y="3433525"/>
            <a:ext cx="52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изи, 5 баллов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gccca3b5bf3_0_70"/>
          <p:cNvSpPr txBox="1"/>
          <p:nvPr/>
        </p:nvSpPr>
        <p:spPr>
          <a:xfrm>
            <a:off x="7336875" y="6370600"/>
            <a:ext cx="85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https://github.com/organizations/made-ml-in-prod-2021</a:t>
            </a:r>
            <a:endParaRPr/>
          </a:p>
        </p:txBody>
      </p:sp>
      <p:sp>
        <p:nvSpPr>
          <p:cNvPr id="260" name="Google Shape;260;gccca3b5bf3_0_70"/>
          <p:cNvSpPr txBox="1"/>
          <p:nvPr/>
        </p:nvSpPr>
        <p:spPr>
          <a:xfrm>
            <a:off x="4809800" y="5970400"/>
            <a:ext cx="78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https://docs.github.com/en/github/authenticating-to-github/connecting-to-github-with-ssh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15898" l="0" r="0" t="0"/>
          <a:stretch/>
        </p:blipFill>
        <p:spPr>
          <a:xfrm>
            <a:off x="0" y="0"/>
            <a:ext cx="122363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-1" y="3753853"/>
            <a:ext cx="7411454" cy="2535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707541" y="4264040"/>
            <a:ext cx="5753100" cy="150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Зачем нужны системы контроля версий?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cc04061be_0_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Системы контроля версий</a:t>
            </a:r>
            <a:endParaRPr/>
          </a:p>
        </p:txBody>
      </p:sp>
      <p:sp>
        <p:nvSpPr>
          <p:cNvPr id="119" name="Google Shape;119;gccc04061be_0_7"/>
          <p:cNvSpPr txBox="1"/>
          <p:nvPr/>
        </p:nvSpPr>
        <p:spPr>
          <a:xfrm>
            <a:off x="1120775" y="2177575"/>
            <a:ext cx="70023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roxima Nova"/>
              <a:buAutoNum type="arabicParenR"/>
            </a:pPr>
            <a:r>
              <a:rPr lang="ru-RU" sz="27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Возврат к старым версиям (safety net) </a:t>
            </a:r>
            <a:endParaRPr sz="27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roxima Nova"/>
              <a:buAutoNum type="arabicParenR"/>
            </a:pPr>
            <a:r>
              <a:rPr lang="ru-RU" sz="27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Отслеживание изменений </a:t>
            </a:r>
            <a:endParaRPr sz="27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roxima Nova"/>
              <a:buAutoNum type="arabicParenR"/>
            </a:pPr>
            <a:r>
              <a:rPr lang="ru-RU" sz="27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Хранение истории </a:t>
            </a:r>
            <a:endParaRPr sz="27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roxima Nova"/>
              <a:buAutoNum type="arabicParenR"/>
            </a:pPr>
            <a:r>
              <a:rPr lang="ru-RU" sz="27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Совместная работа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9c0476d85_0_4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Системы контроля версий</a:t>
            </a:r>
            <a:endParaRPr/>
          </a:p>
        </p:txBody>
      </p:sp>
      <p:pic>
        <p:nvPicPr>
          <p:cNvPr id="125" name="Google Shape;125;gc9c0476d8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925" y="1949975"/>
            <a:ext cx="6542950" cy="451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cc04061be_0_5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можно сделать?</a:t>
            </a:r>
            <a:endParaRPr/>
          </a:p>
        </p:txBody>
      </p:sp>
      <p:pic>
        <p:nvPicPr>
          <p:cNvPr id="131" name="Google Shape;131;gccc04061be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309" y="1795250"/>
            <a:ext cx="5173825" cy="48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cc04061be_0_5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Версионировать файлы </a:t>
            </a:r>
            <a:endParaRPr/>
          </a:p>
        </p:txBody>
      </p:sp>
      <p:sp>
        <p:nvSpPr>
          <p:cNvPr id="137" name="Google Shape;137;gccc04061be_0_58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ccc04061be_0_58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gccc04061be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824" y="1795252"/>
            <a:ext cx="7157575" cy="45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cc04061be_0_1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Центральная система контроля версия</a:t>
            </a:r>
            <a:endParaRPr/>
          </a:p>
        </p:txBody>
      </p:sp>
      <p:sp>
        <p:nvSpPr>
          <p:cNvPr id="145" name="Google Shape;145;gccc04061be_0_13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ccc04061be_0_13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gccc04061be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50" y="1755525"/>
            <a:ext cx="9144002" cy="403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cc04061be_0_2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Распределенная</a:t>
            </a:r>
            <a:r>
              <a:rPr lang="ru-RU"/>
              <a:t> система контроля версия</a:t>
            </a:r>
            <a:endParaRPr/>
          </a:p>
        </p:txBody>
      </p:sp>
      <p:sp>
        <p:nvSpPr>
          <p:cNvPr id="153" name="Google Shape;153;gccc04061be_0_21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ccc04061be_0_21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gccc04061b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125" y="1735663"/>
            <a:ext cx="6650193" cy="43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